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Medium"/>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95DCD83-7459-4987-AA12-876F172C6174}">
  <a:tblStyle styleId="{F95DCD83-7459-4987-AA12-876F172C617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Italic.fntdata"/><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Medium-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Medium-italic.fntdata"/><Relationship Id="rId6" Type="http://schemas.openxmlformats.org/officeDocument/2006/relationships/notesMaster" Target="notesMasters/notesMaster1.xml"/><Relationship Id="rId18" Type="http://schemas.openxmlformats.org/officeDocument/2006/relationships/font" Target="fonts/PlusJakartaSansMedium-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2b700d113_0_2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2b700d113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43d7d05e2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43d7d05e2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52b700d113_0_28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52b700d113_0_2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50281734ad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50281734ad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www.youtube.com/watch?v=VHCD4jLpbSk" TargetMode="External"/><Relationship Id="rId6"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www.youtube.com/watch?v=VHCD4jLpbSk" TargetMode="External"/><Relationship Id="rId6"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image" Target="../media/image6.png"/><Relationship Id="rId6"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Constitutional Convention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55" name="Google Shape;55;p13"/>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57" name="Google Shape;57;p13"/>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58" name="Google Shape;58;p13"/>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59" name="Google Shape;59;p13"/>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60" name="Google Shape;60;p13"/>
          <p:cNvGraphicFramePr/>
          <p:nvPr/>
        </p:nvGraphicFramePr>
        <p:xfrm>
          <a:off x="315750" y="2355225"/>
          <a:ext cx="3000000" cy="3000000"/>
        </p:xfrm>
        <a:graphic>
          <a:graphicData uri="http://schemas.openxmlformats.org/drawingml/2006/table">
            <a:tbl>
              <a:tblPr>
                <a:noFill/>
                <a:tableStyleId>{F95DCD83-7459-4987-AA12-876F172C6174}</a:tableStyleId>
              </a:tblPr>
              <a:tblGrid>
                <a:gridCol w="7140900"/>
              </a:tblGrid>
              <a:tr h="431125">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r>
                        <a:rPr lang="en" sz="1150">
                          <a:latin typeface="Halant"/>
                          <a:ea typeface="Halant"/>
                          <a:cs typeface="Halant"/>
                          <a:sym typeface="Halant"/>
                        </a:rPr>
                        <a:t>(End at 2:42)</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50">
                          <a:latin typeface="Inter"/>
                          <a:ea typeface="Inter"/>
                          <a:cs typeface="Inter"/>
                          <a:sym typeface="Inter"/>
                        </a:rPr>
                        <a:t>Only three years after the end of the Revolutionary War, the young United States once more faced a crisis. Would a new form of government save it? In the summer of 1786, Captain Daniel Shays and his men, including many unpaid veterans of the war, shut down the courts in Western Massachusetts to prevent their farms from being forcibly taken for unpaid debts. The government under the Articles of Confederation, the nation's first constitution, was too weak to raise taxes, pay its soldiers, or command the respect of other nations. The unrest led many to support a stronger form of government. As a result, the U.S. Congress called for a convention to suggest amendments to the Articles of Confederation. So in late May, 55 delegates from 12 states (the smallest one, Rhode Island, stayed home), assembled at Independence Hall in Philadelphia to propose changes. Almost immediately, they threw the whole thing out and started over from scratch. With George Washington as the convention's president, they worked hard all that hot summer in wool suits with the windows closed to keep their debates secret. The Framers faced two major issues that threatened to put an end to their work: how to represent the states and how to represent enslaved people. Under the Articles, large and small states were treated equally. One state, one vote; but now states with bigger populations thought they should have more power. The Framers compromised by creating a Congress with two houses: one in which the states voted by population, the other in which the states voted equally. Southern states wanted to count enslaved people as part of their total population, which gave them more power in Congress, but also higher taxes. Most northern states opposed slavery, but they also wanted more tax revenue. The framers agreed on a compromise by which three-fifths of the enslaved people were counted. Unfortunately, counting all enslaved people would have given more power to the slaveholding states, and it would not have freed a single person. Their final proposal, signed on September 17, created a new constitution with stronger national powers, but also preserved the role of the states. The framers sent the Constitution back to Congress, which then sent it to the states for approval (or ratification). Enough states signed on in 1788 that a new form of government soon began. How might the framers have made different decisions to form a more perfect union?</a:t>
                      </a:r>
                      <a:endParaRPr sz="1150">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1700625" y="14228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62" name="Google Shape;62;p13"/>
          <p:cNvSpPr txBox="1"/>
          <p:nvPr/>
        </p:nvSpPr>
        <p:spPr>
          <a:xfrm>
            <a:off x="435675" y="7281463"/>
            <a:ext cx="6918300" cy="226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Why might it have been important to keep the debates of the Constitutional Convention a secret during the process?</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representation define the debates that took place at the Constitutional Convention?</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p:txBody>
      </p:sp>
      <p:pic>
        <p:nvPicPr>
          <p:cNvPr id="63" name="Google Shape;63;p13" title="Context@2x transparent.png"/>
          <p:cNvPicPr preferRelativeResize="0"/>
          <p:nvPr/>
        </p:nvPicPr>
        <p:blipFill rotWithShape="1">
          <a:blip r:embed="rId6">
            <a:alphaModFix/>
          </a:blip>
          <a:srcRect b="0" l="0" r="0" t="0"/>
          <a:stretch/>
        </p:blipFill>
        <p:spPr>
          <a:xfrm>
            <a:off x="670051" y="14576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sp>
        <p:nvSpPr>
          <p:cNvPr id="68" name="Google Shape;68;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Constitutional Convention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69" name="Google Shape;69;p14"/>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71" name="Google Shape;71;p14"/>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2" name="Google Shape;72;p14"/>
          <p:cNvSpPr txBox="1"/>
          <p:nvPr/>
        </p:nvSpPr>
        <p:spPr>
          <a:xfrm>
            <a:off x="982125" y="1520300"/>
            <a:ext cx="5643900" cy="8997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___ delegates from 12 states attended the Constitutional Convention in May _____ to resolve the Constitution issue, as the Articles of </a:t>
            </a:r>
            <a:r>
              <a:rPr lang="en" sz="1200">
                <a:solidFill>
                  <a:schemeClr val="dk1"/>
                </a:solidFill>
                <a:latin typeface="Inter"/>
                <a:ea typeface="Inter"/>
                <a:cs typeface="Inter"/>
                <a:sym typeface="Inter"/>
              </a:rPr>
              <a:t>Confederation</a:t>
            </a:r>
            <a:r>
              <a:rPr lang="en" sz="1200">
                <a:solidFill>
                  <a:schemeClr val="dk1"/>
                </a:solidFill>
                <a:latin typeface="Inter"/>
                <a:ea typeface="Inter"/>
                <a:cs typeface="Inter"/>
                <a:sym typeface="Inter"/>
              </a:rPr>
              <a:t> was ineffective. James Madison (later the 4th President) was best prepared at the convention and later seen as the “Father of the Constitution.”</a:t>
            </a:r>
            <a:endParaRPr sz="1200">
              <a:solidFill>
                <a:schemeClr val="dk1"/>
              </a:solidFill>
              <a:latin typeface="Inter"/>
              <a:ea typeface="Inter"/>
              <a:cs typeface="Inter"/>
              <a:sym typeface="Inter"/>
            </a:endParaRPr>
          </a:p>
          <a:p>
            <a:pPr indent="0" lvl="0" marL="0" rtl="0" algn="just">
              <a:spcBef>
                <a:spcPts val="0"/>
              </a:spcBef>
              <a:spcAft>
                <a:spcPts val="0"/>
              </a:spcAft>
              <a:buNone/>
            </a:pPr>
            <a:r>
              <a:t/>
            </a:r>
            <a:endParaRPr b="1" sz="1200">
              <a:solidFill>
                <a:schemeClr val="dk1"/>
              </a:solidFill>
              <a:latin typeface="Inter"/>
              <a:ea typeface="Inter"/>
              <a:cs typeface="Inter"/>
              <a:sym typeface="Inter"/>
            </a:endParaRPr>
          </a:p>
        </p:txBody>
      </p:sp>
      <p:sp>
        <p:nvSpPr>
          <p:cNvPr id="73" name="Google Shape;73;p14"/>
          <p:cNvSpPr txBox="1"/>
          <p:nvPr/>
        </p:nvSpPr>
        <p:spPr>
          <a:xfrm>
            <a:off x="474363" y="3178563"/>
            <a:ext cx="12378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Issue of </a:t>
            </a:r>
            <a:r>
              <a:rPr lang="en" sz="1100">
                <a:solidFill>
                  <a:schemeClr val="dk1"/>
                </a:solidFill>
                <a:latin typeface="Inter"/>
                <a:ea typeface="Inter"/>
                <a:cs typeface="Inter"/>
                <a:sym typeface="Inter"/>
              </a:rPr>
              <a:t>Representation</a:t>
            </a:r>
            <a:endParaRPr sz="1100">
              <a:solidFill>
                <a:schemeClr val="dk1"/>
              </a:solidFill>
              <a:latin typeface="Inter"/>
              <a:ea typeface="Inter"/>
              <a:cs typeface="Inter"/>
              <a:sym typeface="Inter"/>
            </a:endParaRPr>
          </a:p>
        </p:txBody>
      </p:sp>
      <p:sp>
        <p:nvSpPr>
          <p:cNvPr id="74" name="Google Shape;74;p14"/>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75" name="Google Shape;75;p14"/>
          <p:cNvSpPr txBox="1"/>
          <p:nvPr/>
        </p:nvSpPr>
        <p:spPr>
          <a:xfrm>
            <a:off x="1955338" y="3178363"/>
            <a:ext cx="53427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Framers of the Constitution debated on where the government’s power should come from: the states or the people? Two plans were drawn up.</a:t>
            </a:r>
            <a:endParaRPr sz="1100">
              <a:solidFill>
                <a:schemeClr val="dk1"/>
              </a:solidFill>
              <a:latin typeface="Inter"/>
              <a:ea typeface="Inter"/>
              <a:cs typeface="Inter"/>
              <a:sym typeface="Inter"/>
            </a:endParaRPr>
          </a:p>
        </p:txBody>
      </p:sp>
      <p:sp>
        <p:nvSpPr>
          <p:cNvPr id="76" name="Google Shape;76;p14"/>
          <p:cNvSpPr txBox="1"/>
          <p:nvPr/>
        </p:nvSpPr>
        <p:spPr>
          <a:xfrm>
            <a:off x="2414375" y="2552275"/>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The </a:t>
            </a:r>
            <a:r>
              <a:rPr b="1" lang="en" sz="1200">
                <a:solidFill>
                  <a:schemeClr val="dk1"/>
                </a:solidFill>
                <a:latin typeface="Inter"/>
                <a:ea typeface="Inter"/>
                <a:cs typeface="Inter"/>
                <a:sym typeface="Inter"/>
              </a:rPr>
              <a:t>Constitutional</a:t>
            </a:r>
            <a:r>
              <a:rPr b="1" lang="en" sz="1200">
                <a:solidFill>
                  <a:schemeClr val="dk1"/>
                </a:solidFill>
                <a:latin typeface="Inter"/>
                <a:ea typeface="Inter"/>
                <a:cs typeface="Inter"/>
                <a:sym typeface="Inter"/>
              </a:rPr>
              <a:t> Convention</a:t>
            </a:r>
            <a:endParaRPr b="1" sz="1200">
              <a:solidFill>
                <a:schemeClr val="dk1"/>
              </a:solidFill>
              <a:latin typeface="Inter"/>
              <a:ea typeface="Inter"/>
              <a:cs typeface="Inter"/>
              <a:sym typeface="Inter"/>
            </a:endParaRPr>
          </a:p>
        </p:txBody>
      </p:sp>
      <p:sp>
        <p:nvSpPr>
          <p:cNvPr id="77" name="Google Shape;77;p14"/>
          <p:cNvSpPr txBox="1"/>
          <p:nvPr/>
        </p:nvSpPr>
        <p:spPr>
          <a:xfrm>
            <a:off x="474363" y="3875688"/>
            <a:ext cx="32115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______________ Plan: </a:t>
            </a:r>
            <a:r>
              <a:rPr lang="en" sz="1100">
                <a:solidFill>
                  <a:schemeClr val="dk1"/>
                </a:solidFill>
                <a:latin typeface="Inter"/>
                <a:ea typeface="Inter"/>
                <a:cs typeface="Inter"/>
                <a:sym typeface="Inter"/>
              </a:rPr>
              <a:t>The number of representatives sent by a state was based on _____________ size (Virginia was a large state).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78" name="Google Shape;78;p14"/>
          <p:cNvSpPr txBox="1"/>
          <p:nvPr/>
        </p:nvSpPr>
        <p:spPr>
          <a:xfrm>
            <a:off x="474363" y="4714001"/>
            <a:ext cx="32115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New ____________ Plan: </a:t>
            </a:r>
            <a:r>
              <a:rPr lang="en" sz="1100">
                <a:solidFill>
                  <a:schemeClr val="dk1"/>
                </a:solidFill>
                <a:latin typeface="Inter"/>
                <a:ea typeface="Inter"/>
                <a:cs typeface="Inter"/>
                <a:sym typeface="Inter"/>
              </a:rPr>
              <a:t>The number of representatives sent by a state was _________ among all states (NJ was a small state).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79" name="Google Shape;79;p14"/>
          <p:cNvSpPr txBox="1"/>
          <p:nvPr/>
        </p:nvSpPr>
        <p:spPr>
          <a:xfrm>
            <a:off x="1069563" y="5574325"/>
            <a:ext cx="56439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_____-_______ Compromise:</a:t>
            </a:r>
            <a:r>
              <a:rPr lang="en" sz="1100">
                <a:solidFill>
                  <a:schemeClr val="dk1"/>
                </a:solidFill>
                <a:latin typeface="Inter"/>
                <a:ea typeface="Inter"/>
                <a:cs typeface="Inter"/>
                <a:sym typeface="Inter"/>
              </a:rPr>
              <a:t> The Southern States wanted more representation in Congress so even though enslaved people were seen as their property, white Southerners wanted them to count as a full person for ______________________. </a:t>
            </a:r>
            <a:endParaRPr sz="1100">
              <a:solidFill>
                <a:schemeClr val="dk1"/>
              </a:solidFill>
              <a:latin typeface="Inter"/>
              <a:ea typeface="Inter"/>
              <a:cs typeface="Inter"/>
              <a:sym typeface="Inter"/>
            </a:endParaRPr>
          </a:p>
        </p:txBody>
      </p:sp>
      <p:sp>
        <p:nvSpPr>
          <p:cNvPr id="80" name="Google Shape;80;p14"/>
          <p:cNvSpPr txBox="1"/>
          <p:nvPr/>
        </p:nvSpPr>
        <p:spPr>
          <a:xfrm>
            <a:off x="572088" y="7619038"/>
            <a:ext cx="3093300" cy="899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After deciding that there should be only ______ executive (the president) instead of ________, the delegates at the convention then had to decide the election process.</a:t>
            </a:r>
            <a:endParaRPr sz="1100">
              <a:solidFill>
                <a:schemeClr val="dk1"/>
              </a:solidFill>
              <a:latin typeface="Inter"/>
              <a:ea typeface="Inter"/>
              <a:cs typeface="Inter"/>
              <a:sym typeface="Inter"/>
            </a:endParaRPr>
          </a:p>
        </p:txBody>
      </p:sp>
      <p:sp>
        <p:nvSpPr>
          <p:cNvPr id="81" name="Google Shape;81;p14"/>
          <p:cNvSpPr txBox="1"/>
          <p:nvPr/>
        </p:nvSpPr>
        <p:spPr>
          <a:xfrm>
            <a:off x="4067363" y="7619038"/>
            <a:ext cx="3093300" cy="899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debate was whether the president should be appointed by _________, elected by the __________, or by a specially chosen group of ___________. They chose the latter.</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82" name="Google Shape;82;p14"/>
          <p:cNvSpPr txBox="1"/>
          <p:nvPr/>
        </p:nvSpPr>
        <p:spPr>
          <a:xfrm>
            <a:off x="595288" y="6423575"/>
            <a:ext cx="64176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Northerners did not want this because it would give the South more _________. Eventually, they agreed to count _______________ people as 3/5 of a person with regards to representation.</a:t>
            </a:r>
            <a:endParaRPr sz="1100">
              <a:solidFill>
                <a:schemeClr val="dk1"/>
              </a:solidFill>
              <a:latin typeface="Inter"/>
              <a:ea typeface="Inter"/>
              <a:cs typeface="Inter"/>
              <a:sym typeface="Inter"/>
            </a:endParaRPr>
          </a:p>
        </p:txBody>
      </p:sp>
      <p:pic>
        <p:nvPicPr>
          <p:cNvPr id="83" name="Google Shape;83;p14" title="Significance@2x transparent.png"/>
          <p:cNvPicPr preferRelativeResize="0"/>
          <p:nvPr/>
        </p:nvPicPr>
        <p:blipFill>
          <a:blip r:embed="rId4">
            <a:alphaModFix/>
          </a:blip>
          <a:stretch>
            <a:fillRect/>
          </a:stretch>
        </p:blipFill>
        <p:spPr>
          <a:xfrm>
            <a:off x="1343750" y="2348525"/>
            <a:ext cx="801800" cy="801800"/>
          </a:xfrm>
          <a:prstGeom prst="rect">
            <a:avLst/>
          </a:prstGeom>
          <a:noFill/>
          <a:ln>
            <a:noFill/>
          </a:ln>
        </p:spPr>
      </p:pic>
      <p:pic>
        <p:nvPicPr>
          <p:cNvPr id="84" name="Google Shape;84;p14" title="Context@2x transparent.png"/>
          <p:cNvPicPr preferRelativeResize="0"/>
          <p:nvPr/>
        </p:nvPicPr>
        <p:blipFill>
          <a:blip r:embed="rId5">
            <a:alphaModFix/>
          </a:blip>
          <a:stretch>
            <a:fillRect/>
          </a:stretch>
        </p:blipFill>
        <p:spPr>
          <a:xfrm>
            <a:off x="5522525" y="2348516"/>
            <a:ext cx="801800" cy="801800"/>
          </a:xfrm>
          <a:prstGeom prst="rect">
            <a:avLst/>
          </a:prstGeom>
          <a:noFill/>
          <a:ln>
            <a:noFill/>
          </a:ln>
        </p:spPr>
      </p:pic>
      <p:pic>
        <p:nvPicPr>
          <p:cNvPr id="85" name="Google Shape;85;p14"/>
          <p:cNvPicPr preferRelativeResize="0"/>
          <p:nvPr/>
        </p:nvPicPr>
        <p:blipFill>
          <a:blip r:embed="rId6">
            <a:alphaModFix/>
          </a:blip>
          <a:stretch>
            <a:fillRect/>
          </a:stretch>
        </p:blipFill>
        <p:spPr>
          <a:xfrm>
            <a:off x="216272" y="110272"/>
            <a:ext cx="1056536" cy="438114"/>
          </a:xfrm>
          <a:prstGeom prst="rect">
            <a:avLst/>
          </a:prstGeom>
          <a:noFill/>
          <a:ln>
            <a:noFill/>
          </a:ln>
        </p:spPr>
      </p:pic>
      <p:sp>
        <p:nvSpPr>
          <p:cNvPr id="86" name="Google Shape;86;p14"/>
          <p:cNvSpPr txBox="1"/>
          <p:nvPr/>
        </p:nvSpPr>
        <p:spPr>
          <a:xfrm>
            <a:off x="3982263" y="3910600"/>
            <a:ext cx="3313800" cy="1507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Great Compromise: </a:t>
            </a:r>
            <a:r>
              <a:rPr lang="en" sz="1100">
                <a:solidFill>
                  <a:schemeClr val="dk1"/>
                </a:solidFill>
                <a:latin typeface="Inter"/>
                <a:ea typeface="Inter"/>
                <a:cs typeface="Inter"/>
                <a:sym typeface="Inter"/>
              </a:rPr>
              <a:t>Congress would be made up of two houses, the House of Representatives and the Senate. The House of __________________ would represent the people, and the number of representatives would be based on ____________ size. The ____________ would represent the states, and each state would have ________ senators.</a:t>
            </a:r>
            <a:endParaRPr sz="1100">
              <a:solidFill>
                <a:schemeClr val="dk1"/>
              </a:solidFill>
              <a:latin typeface="Inter"/>
              <a:ea typeface="Inter"/>
              <a:cs typeface="Inter"/>
              <a:sym typeface="Inter"/>
            </a:endParaRPr>
          </a:p>
        </p:txBody>
      </p:sp>
      <p:sp>
        <p:nvSpPr>
          <p:cNvPr id="87" name="Google Shape;87;p14"/>
          <p:cNvSpPr txBox="1"/>
          <p:nvPr/>
        </p:nvSpPr>
        <p:spPr>
          <a:xfrm>
            <a:off x="2414363" y="7126950"/>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Electing the _____________ Office</a:t>
            </a:r>
            <a:endParaRPr b="1" sz="1200">
              <a:solidFill>
                <a:schemeClr val="dk1"/>
              </a:solidFill>
              <a:latin typeface="Inter"/>
              <a:ea typeface="Inter"/>
              <a:cs typeface="Inter"/>
              <a:sym typeface="Inter"/>
            </a:endParaRPr>
          </a:p>
        </p:txBody>
      </p:sp>
      <p:sp>
        <p:nvSpPr>
          <p:cNvPr id="88" name="Google Shape;88;p14"/>
          <p:cNvSpPr txBox="1"/>
          <p:nvPr/>
        </p:nvSpPr>
        <p:spPr>
          <a:xfrm>
            <a:off x="851974" y="8646900"/>
            <a:ext cx="60288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Electoral ________:</a:t>
            </a:r>
            <a:r>
              <a:rPr lang="en" sz="1100">
                <a:solidFill>
                  <a:schemeClr val="dk1"/>
                </a:solidFill>
                <a:latin typeface="Inter"/>
                <a:ea typeface="Inter"/>
                <a:cs typeface="Inter"/>
                <a:sym typeface="Inter"/>
              </a:rPr>
              <a:t> In a presidential election, voters in each state choose a group of electors. These electors promise to ________ for a certain candidate. The candidate who gets the most _______________ ____________ across the country becomes the president.</a:t>
            </a:r>
            <a:endParaRPr sz="1100">
              <a:solidFill>
                <a:schemeClr val="dk1"/>
              </a:solidFill>
              <a:latin typeface="Inter"/>
              <a:ea typeface="Inter"/>
              <a:cs typeface="Inter"/>
              <a:sym typeface="Inter"/>
            </a:endParaRPr>
          </a:p>
        </p:txBody>
      </p:sp>
      <p:cxnSp>
        <p:nvCxnSpPr>
          <p:cNvPr id="89" name="Google Shape;89;p14"/>
          <p:cNvCxnSpPr/>
          <p:nvPr/>
        </p:nvCxnSpPr>
        <p:spPr>
          <a:xfrm>
            <a:off x="3682638" y="4215925"/>
            <a:ext cx="301500" cy="444600"/>
          </a:xfrm>
          <a:prstGeom prst="straightConnector1">
            <a:avLst/>
          </a:prstGeom>
          <a:noFill/>
          <a:ln cap="flat" cmpd="sng" w="9525">
            <a:solidFill>
              <a:schemeClr val="dk1"/>
            </a:solidFill>
            <a:prstDash val="solid"/>
            <a:round/>
            <a:headEnd len="med" w="med" type="none"/>
            <a:tailEnd len="med" w="med" type="triangle"/>
          </a:ln>
        </p:spPr>
      </p:cxnSp>
      <p:cxnSp>
        <p:nvCxnSpPr>
          <p:cNvPr id="90" name="Google Shape;90;p14"/>
          <p:cNvCxnSpPr>
            <a:stCxn id="78" idx="3"/>
            <a:endCxn id="86" idx="1"/>
          </p:cNvCxnSpPr>
          <p:nvPr/>
        </p:nvCxnSpPr>
        <p:spPr>
          <a:xfrm flipH="1" rot="10800000">
            <a:off x="3685863" y="4664051"/>
            <a:ext cx="296400" cy="398400"/>
          </a:xfrm>
          <a:prstGeom prst="straightConnector1">
            <a:avLst/>
          </a:prstGeom>
          <a:noFill/>
          <a:ln cap="flat" cmpd="sng" w="9525">
            <a:solidFill>
              <a:schemeClr val="dk1"/>
            </a:solidFill>
            <a:prstDash val="solid"/>
            <a:round/>
            <a:headEnd len="med" w="med" type="none"/>
            <a:tailEnd len="med" w="med" type="triangl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sp>
        <p:nvSpPr>
          <p:cNvPr id="95" name="Google Shape;95;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Constitutional Convention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96" name="Google Shape;96;p1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7" name="Google Shape;97;p1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98" name="Google Shape;98;p1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9" name="Google Shape;99;p1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00" name="Google Shape;100;p15"/>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01" name="Google Shape;101;p15"/>
          <p:cNvGraphicFramePr/>
          <p:nvPr/>
        </p:nvGraphicFramePr>
        <p:xfrm>
          <a:off x="315750" y="2355225"/>
          <a:ext cx="3000000" cy="3000000"/>
        </p:xfrm>
        <a:graphic>
          <a:graphicData uri="http://schemas.openxmlformats.org/drawingml/2006/table">
            <a:tbl>
              <a:tblPr>
                <a:noFill/>
                <a:tableStyleId>{F95DCD83-7459-4987-AA12-876F172C6174}</a:tableStyleId>
              </a:tblPr>
              <a:tblGrid>
                <a:gridCol w="7140900"/>
              </a:tblGrid>
              <a:tr h="431125">
                <a:tc>
                  <a:txBody>
                    <a:bodyPr/>
                    <a:lstStyle/>
                    <a:p>
                      <a:pPr indent="0" lvl="0" marL="0" rtl="0" algn="l">
                        <a:spcBef>
                          <a:spcPts val="0"/>
                        </a:spcBef>
                        <a:spcAft>
                          <a:spcPts val="0"/>
                        </a:spcAft>
                        <a:buNone/>
                      </a:pPr>
                      <a:r>
                        <a:rPr b="1" lang="en" sz="1150" u="sng">
                          <a:solidFill>
                            <a:schemeClr val="hlink"/>
                          </a:solidFill>
                          <a:latin typeface="Halant"/>
                          <a:ea typeface="Halant"/>
                          <a:cs typeface="Halant"/>
                          <a:sym typeface="Halant"/>
                          <a:hlinkClick r:id="rId5"/>
                        </a:rPr>
                        <a:t>Video Transcript:</a:t>
                      </a:r>
                      <a:r>
                        <a:rPr b="1" lang="en" sz="1150">
                          <a:latin typeface="Halant"/>
                          <a:ea typeface="Halant"/>
                          <a:cs typeface="Halant"/>
                          <a:sym typeface="Halant"/>
                        </a:rPr>
                        <a:t> </a:t>
                      </a:r>
                      <a:r>
                        <a:rPr lang="en" sz="1150">
                          <a:latin typeface="Halant"/>
                          <a:ea typeface="Halant"/>
                          <a:cs typeface="Halant"/>
                          <a:sym typeface="Halant"/>
                        </a:rPr>
                        <a:t>(End at 2:42)</a:t>
                      </a:r>
                      <a:endParaRPr sz="1150">
                        <a:latin typeface="Halant"/>
                        <a:ea typeface="Halant"/>
                        <a:cs typeface="Halant"/>
                        <a:sym typeface="Halant"/>
                      </a:endParaRPr>
                    </a:p>
                    <a:p>
                      <a:pPr indent="0" lvl="0" marL="0" rtl="0" algn="l">
                        <a:lnSpc>
                          <a:spcPct val="100000"/>
                        </a:lnSpc>
                        <a:spcBef>
                          <a:spcPts val="0"/>
                        </a:spcBef>
                        <a:spcAft>
                          <a:spcPts val="0"/>
                        </a:spcAft>
                        <a:buNone/>
                      </a:pPr>
                      <a:r>
                        <a:rPr lang="en" sz="1150">
                          <a:latin typeface="Inter"/>
                          <a:ea typeface="Inter"/>
                          <a:cs typeface="Inter"/>
                          <a:sym typeface="Inter"/>
                        </a:rPr>
                        <a:t>Only three years after the end of the Revolutionary War, the young United States once more faced a crisis. Would a new form of government save it? In the summer of 1786, Captain Daniel Shays and his men, including many unpaid veterans of the war, shut down the courts in Western Massachusetts to prevent their farms from being forcibly taken for unpaid debts. The government under the Articles of Confederation, the nation's first constitution, was too weak to raise taxes, pay its soldiers, or command the respect of other nations. The unrest led many to support a stronger form of government. As a result, the U.S. Congress called for a convention to suggest amendments to the Articles of Confederation. So in late May, 55 delegates from 12 states (the smallest one, Rhode Island, stayed home), assembled at Independence Hall in Philadelphia to propose changes. Almost immediately, they threw the whole thing out and started over from scratch. With George Washington as the convention's president, they worked hard all that hot summer and wool suits with the windows closed to keep their debates secret. The Framers faced two major issues that threatened to put an end to their work: how to represent the states and how to represent enslaved people. Under the Articles, large and small states were treated equally. One state, one vote; but now states with bigger populations thought they should have more power. The Framers compromised by creating a Congress with two houses: one in which the states voted by population, the other in which the states voted equally. Southern states wanted to count enslaved people as part of their total population, which gave them more power in Congress, but also higher taxes. Most northern states opposed slavery, but they also wanted more tax revenue. The framers agreed on a compromise by which three-fifths of the enslaved people were counted. Unfortunately, counting all enslaved people would have given more power to the slaveholding states, and it would not have freed a single person. Their final proposal, signed on September 17, created a new constitution with stronger national powers, but also preserved the role of the states. The framers sent the Constitution back to Congress, which then sent it to the states for approval (or ratification). Enough states signed on in 1788 that a new form of government soon began. How might the framers have made different decisions to form a more perfect union?</a:t>
                      </a:r>
                      <a:endParaRPr sz="1150">
                        <a:latin typeface="Inter"/>
                        <a:ea typeface="Inter"/>
                        <a:cs typeface="Inter"/>
                        <a:sym typeface="Inter"/>
                      </a:endParaRPr>
                    </a:p>
                  </a:txBody>
                  <a:tcPr marT="91425" marB="91425" marR="91425" marL="91425"/>
                </a:tc>
              </a:tr>
            </a:tbl>
          </a:graphicData>
        </a:graphic>
      </p:graphicFrame>
      <p:sp>
        <p:nvSpPr>
          <p:cNvPr id="102" name="Google Shape;102;p15"/>
          <p:cNvSpPr txBox="1"/>
          <p:nvPr/>
        </p:nvSpPr>
        <p:spPr>
          <a:xfrm>
            <a:off x="1700625" y="14228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03" name="Google Shape;103;p15"/>
          <p:cNvSpPr txBox="1"/>
          <p:nvPr/>
        </p:nvSpPr>
        <p:spPr>
          <a:xfrm>
            <a:off x="435675" y="7281463"/>
            <a:ext cx="6918300" cy="207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Why might it have been important to keep the debates of the Constitutional Convention a secret during the process?</a:t>
            </a:r>
            <a:endParaRPr sz="1100">
              <a:solidFill>
                <a:srgbClr val="000000"/>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At first, the delegates were sent there to explore amendments to the Articles of Confederation, not throw it out entirely and write a new Constitution. So, perhaps the delegates knew that if word got out of what they were doing, it would receive strong pushback and stop their vision immediately.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rgbClr val="000000"/>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How did representation define the debates that took place at the Constitutional Convention?</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Delegates </a:t>
            </a:r>
            <a:r>
              <a:rPr b="1" lang="en" sz="1100">
                <a:solidFill>
                  <a:srgbClr val="E95C3D"/>
                </a:solidFill>
                <a:latin typeface="Inter"/>
                <a:ea typeface="Inter"/>
                <a:cs typeface="Inter"/>
                <a:sym typeface="Inter"/>
              </a:rPr>
              <a:t>explored</a:t>
            </a:r>
            <a:r>
              <a:rPr b="1" lang="en" sz="1100">
                <a:solidFill>
                  <a:srgbClr val="E95C3D"/>
                </a:solidFill>
                <a:latin typeface="Inter"/>
                <a:ea typeface="Inter"/>
                <a:cs typeface="Inter"/>
                <a:sym typeface="Inter"/>
              </a:rPr>
              <a:t> both how to represent the states and how enslaved people would contribute to population counts that impacted </a:t>
            </a:r>
            <a:r>
              <a:rPr b="1" lang="en" sz="1100">
                <a:solidFill>
                  <a:srgbClr val="E95C3D"/>
                </a:solidFill>
                <a:latin typeface="Inter"/>
                <a:ea typeface="Inter"/>
                <a:cs typeface="Inter"/>
                <a:sym typeface="Inter"/>
              </a:rPr>
              <a:t>representation</a:t>
            </a:r>
            <a:r>
              <a:rPr b="1" lang="en" sz="1100">
                <a:solidFill>
                  <a:srgbClr val="E95C3D"/>
                </a:solidFill>
                <a:latin typeface="Inter"/>
                <a:ea typeface="Inter"/>
                <a:cs typeface="Inter"/>
                <a:sym typeface="Inter"/>
              </a:rPr>
              <a:t>.</a:t>
            </a:r>
            <a:endParaRPr sz="1100">
              <a:solidFill>
                <a:srgbClr val="000000"/>
              </a:solidFill>
              <a:latin typeface="Inter"/>
              <a:ea typeface="Inter"/>
              <a:cs typeface="Inter"/>
              <a:sym typeface="Inter"/>
            </a:endParaRPr>
          </a:p>
        </p:txBody>
      </p:sp>
      <p:pic>
        <p:nvPicPr>
          <p:cNvPr id="104" name="Google Shape;104;p15" title="Context@2x transparent.png"/>
          <p:cNvPicPr preferRelativeResize="0"/>
          <p:nvPr/>
        </p:nvPicPr>
        <p:blipFill rotWithShape="1">
          <a:blip r:embed="rId6">
            <a:alphaModFix/>
          </a:blip>
          <a:srcRect b="0" l="0" r="0" t="0"/>
          <a:stretch/>
        </p:blipFill>
        <p:spPr>
          <a:xfrm>
            <a:off x="670051" y="1457689"/>
            <a:ext cx="822875" cy="8228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Constitutional Convention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10" name="Google Shape;110;p1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1" name="Google Shape;111;p1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2" name="Google Shape;112;p1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3" name="Google Shape;113;p16"/>
          <p:cNvSpPr txBox="1"/>
          <p:nvPr/>
        </p:nvSpPr>
        <p:spPr>
          <a:xfrm>
            <a:off x="982125" y="1520300"/>
            <a:ext cx="5643900" cy="8997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55</a:t>
            </a:r>
            <a:r>
              <a:rPr lang="en" sz="1200">
                <a:solidFill>
                  <a:schemeClr val="dk1"/>
                </a:solidFill>
                <a:latin typeface="Inter"/>
                <a:ea typeface="Inter"/>
                <a:cs typeface="Inter"/>
                <a:sym typeface="Inter"/>
              </a:rPr>
              <a:t> delegates from 12 states attended the Constitutional Convention in May </a:t>
            </a:r>
            <a:r>
              <a:rPr b="1" lang="en" sz="1200">
                <a:solidFill>
                  <a:srgbClr val="E95C3D"/>
                </a:solidFill>
                <a:latin typeface="Inter"/>
                <a:ea typeface="Inter"/>
                <a:cs typeface="Inter"/>
                <a:sym typeface="Inter"/>
              </a:rPr>
              <a:t>1787</a:t>
            </a:r>
            <a:r>
              <a:rPr lang="en" sz="1200">
                <a:solidFill>
                  <a:schemeClr val="dk1"/>
                </a:solidFill>
                <a:latin typeface="Inter"/>
                <a:ea typeface="Inter"/>
                <a:cs typeface="Inter"/>
                <a:sym typeface="Inter"/>
              </a:rPr>
              <a:t> to resolve the Constitution issue, as the Articles of Confederation was ineffective. James Madison (later the 4th President) was best prepared at the convention and later seen as the “Father of the Constitution.”</a:t>
            </a:r>
            <a:endParaRPr sz="1200">
              <a:solidFill>
                <a:schemeClr val="dk1"/>
              </a:solidFill>
              <a:latin typeface="Inter"/>
              <a:ea typeface="Inter"/>
              <a:cs typeface="Inter"/>
              <a:sym typeface="Inter"/>
            </a:endParaRPr>
          </a:p>
          <a:p>
            <a:pPr indent="0" lvl="0" marL="0" rtl="0" algn="just">
              <a:spcBef>
                <a:spcPts val="0"/>
              </a:spcBef>
              <a:spcAft>
                <a:spcPts val="0"/>
              </a:spcAft>
              <a:buNone/>
            </a:pPr>
            <a:r>
              <a:t/>
            </a:r>
            <a:endParaRPr b="1" sz="1200">
              <a:solidFill>
                <a:schemeClr val="dk1"/>
              </a:solidFill>
              <a:latin typeface="Inter"/>
              <a:ea typeface="Inter"/>
              <a:cs typeface="Inter"/>
              <a:sym typeface="Inter"/>
            </a:endParaRPr>
          </a:p>
        </p:txBody>
      </p:sp>
      <p:sp>
        <p:nvSpPr>
          <p:cNvPr id="114" name="Google Shape;114;p16"/>
          <p:cNvSpPr txBox="1"/>
          <p:nvPr/>
        </p:nvSpPr>
        <p:spPr>
          <a:xfrm>
            <a:off x="474363" y="3178563"/>
            <a:ext cx="12378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Issue of Representation</a:t>
            </a:r>
            <a:endParaRPr sz="1100">
              <a:solidFill>
                <a:schemeClr val="dk1"/>
              </a:solidFill>
              <a:latin typeface="Inter"/>
              <a:ea typeface="Inter"/>
              <a:cs typeface="Inter"/>
              <a:sym typeface="Inter"/>
            </a:endParaRPr>
          </a:p>
        </p:txBody>
      </p:sp>
      <p:sp>
        <p:nvSpPr>
          <p:cNvPr id="115" name="Google Shape;115;p16"/>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116" name="Google Shape;116;p16"/>
          <p:cNvSpPr txBox="1"/>
          <p:nvPr/>
        </p:nvSpPr>
        <p:spPr>
          <a:xfrm>
            <a:off x="1955338" y="3178363"/>
            <a:ext cx="53427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Framers of the Constitution debated on where the government’s power should come from: the states or the people? Two plans were drawn up.</a:t>
            </a:r>
            <a:endParaRPr sz="1100">
              <a:solidFill>
                <a:schemeClr val="dk1"/>
              </a:solidFill>
              <a:latin typeface="Inter"/>
              <a:ea typeface="Inter"/>
              <a:cs typeface="Inter"/>
              <a:sym typeface="Inter"/>
            </a:endParaRPr>
          </a:p>
        </p:txBody>
      </p:sp>
      <p:sp>
        <p:nvSpPr>
          <p:cNvPr id="117" name="Google Shape;117;p16"/>
          <p:cNvSpPr txBox="1"/>
          <p:nvPr/>
        </p:nvSpPr>
        <p:spPr>
          <a:xfrm>
            <a:off x="2414375" y="2552275"/>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The Constitutional Convention</a:t>
            </a:r>
            <a:endParaRPr b="1" sz="1200">
              <a:solidFill>
                <a:schemeClr val="dk1"/>
              </a:solidFill>
              <a:latin typeface="Inter"/>
              <a:ea typeface="Inter"/>
              <a:cs typeface="Inter"/>
              <a:sym typeface="Inter"/>
            </a:endParaRPr>
          </a:p>
        </p:txBody>
      </p:sp>
      <p:sp>
        <p:nvSpPr>
          <p:cNvPr id="118" name="Google Shape;118;p16"/>
          <p:cNvSpPr txBox="1"/>
          <p:nvPr/>
        </p:nvSpPr>
        <p:spPr>
          <a:xfrm>
            <a:off x="474363" y="3875688"/>
            <a:ext cx="32115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a:t>
            </a:r>
            <a:r>
              <a:rPr b="1" lang="en" sz="1100">
                <a:solidFill>
                  <a:srgbClr val="E95C3D"/>
                </a:solidFill>
                <a:latin typeface="Inter"/>
                <a:ea typeface="Inter"/>
                <a:cs typeface="Inter"/>
                <a:sym typeface="Inter"/>
              </a:rPr>
              <a:t>Virginia</a:t>
            </a:r>
            <a:r>
              <a:rPr b="1" lang="en" sz="1100">
                <a:solidFill>
                  <a:schemeClr val="dk1"/>
                </a:solidFill>
                <a:latin typeface="Inter"/>
                <a:ea typeface="Inter"/>
                <a:cs typeface="Inter"/>
                <a:sym typeface="Inter"/>
              </a:rPr>
              <a:t> Plan: </a:t>
            </a:r>
            <a:r>
              <a:rPr lang="en" sz="1100">
                <a:solidFill>
                  <a:schemeClr val="dk1"/>
                </a:solidFill>
                <a:latin typeface="Inter"/>
                <a:ea typeface="Inter"/>
                <a:cs typeface="Inter"/>
                <a:sym typeface="Inter"/>
              </a:rPr>
              <a:t>The number of representatives sent by a state was based on </a:t>
            </a:r>
            <a:r>
              <a:rPr b="1" lang="en" sz="1100">
                <a:solidFill>
                  <a:srgbClr val="E95C3D"/>
                </a:solidFill>
                <a:latin typeface="Inter"/>
                <a:ea typeface="Inter"/>
                <a:cs typeface="Inter"/>
                <a:sym typeface="Inter"/>
              </a:rPr>
              <a:t>population</a:t>
            </a:r>
            <a:r>
              <a:rPr lang="en" sz="1100">
                <a:solidFill>
                  <a:schemeClr val="dk1"/>
                </a:solidFill>
                <a:latin typeface="Inter"/>
                <a:ea typeface="Inter"/>
                <a:cs typeface="Inter"/>
                <a:sym typeface="Inter"/>
              </a:rPr>
              <a:t> size (Virginia was a large state).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19" name="Google Shape;119;p16"/>
          <p:cNvSpPr txBox="1"/>
          <p:nvPr/>
        </p:nvSpPr>
        <p:spPr>
          <a:xfrm>
            <a:off x="474363" y="4714001"/>
            <a:ext cx="32115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New </a:t>
            </a:r>
            <a:r>
              <a:rPr b="1" lang="en" sz="1100">
                <a:solidFill>
                  <a:srgbClr val="E95C3D"/>
                </a:solidFill>
                <a:latin typeface="Inter"/>
                <a:ea typeface="Inter"/>
                <a:cs typeface="Inter"/>
                <a:sym typeface="Inter"/>
              </a:rPr>
              <a:t>Jersey</a:t>
            </a:r>
            <a:r>
              <a:rPr b="1" lang="en" sz="1100">
                <a:solidFill>
                  <a:schemeClr val="dk1"/>
                </a:solidFill>
                <a:latin typeface="Inter"/>
                <a:ea typeface="Inter"/>
                <a:cs typeface="Inter"/>
                <a:sym typeface="Inter"/>
              </a:rPr>
              <a:t> Plan: </a:t>
            </a:r>
            <a:r>
              <a:rPr lang="en" sz="1100">
                <a:solidFill>
                  <a:schemeClr val="dk1"/>
                </a:solidFill>
                <a:latin typeface="Inter"/>
                <a:ea typeface="Inter"/>
                <a:cs typeface="Inter"/>
                <a:sym typeface="Inter"/>
              </a:rPr>
              <a:t>The number of representatives sent by a state was </a:t>
            </a:r>
            <a:r>
              <a:rPr b="1" lang="en" sz="1100">
                <a:solidFill>
                  <a:srgbClr val="E95C3D"/>
                </a:solidFill>
                <a:latin typeface="Inter"/>
                <a:ea typeface="Inter"/>
                <a:cs typeface="Inter"/>
                <a:sym typeface="Inter"/>
              </a:rPr>
              <a:t>equal</a:t>
            </a:r>
            <a:r>
              <a:rPr lang="en" sz="1100">
                <a:solidFill>
                  <a:schemeClr val="dk1"/>
                </a:solidFill>
                <a:latin typeface="Inter"/>
                <a:ea typeface="Inter"/>
                <a:cs typeface="Inter"/>
                <a:sym typeface="Inter"/>
              </a:rPr>
              <a:t> among all states (NJ was a small state).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p:txBody>
      </p:sp>
      <p:sp>
        <p:nvSpPr>
          <p:cNvPr id="120" name="Google Shape;120;p16"/>
          <p:cNvSpPr txBox="1"/>
          <p:nvPr/>
        </p:nvSpPr>
        <p:spPr>
          <a:xfrm>
            <a:off x="1069563" y="5574325"/>
            <a:ext cx="56439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a:t>
            </a:r>
            <a:r>
              <a:rPr b="1" lang="en" sz="1100">
                <a:solidFill>
                  <a:srgbClr val="E95C3D"/>
                </a:solidFill>
                <a:latin typeface="Inter"/>
                <a:ea typeface="Inter"/>
                <a:cs typeface="Inter"/>
                <a:sym typeface="Inter"/>
              </a:rPr>
              <a:t>Three</a:t>
            </a:r>
            <a:r>
              <a:rPr b="1" lang="en" sz="1100">
                <a:solidFill>
                  <a:schemeClr val="dk1"/>
                </a:solidFill>
                <a:latin typeface="Inter"/>
                <a:ea typeface="Inter"/>
                <a:cs typeface="Inter"/>
                <a:sym typeface="Inter"/>
              </a:rPr>
              <a:t>-</a:t>
            </a:r>
            <a:r>
              <a:rPr b="1" lang="en" sz="1100">
                <a:solidFill>
                  <a:srgbClr val="E95C3D"/>
                </a:solidFill>
                <a:latin typeface="Inter"/>
                <a:ea typeface="Inter"/>
                <a:cs typeface="Inter"/>
                <a:sym typeface="Inter"/>
              </a:rPr>
              <a:t>Fifths</a:t>
            </a:r>
            <a:r>
              <a:rPr b="1" lang="en" sz="1100">
                <a:solidFill>
                  <a:schemeClr val="dk1"/>
                </a:solidFill>
                <a:latin typeface="Inter"/>
                <a:ea typeface="Inter"/>
                <a:cs typeface="Inter"/>
                <a:sym typeface="Inter"/>
              </a:rPr>
              <a:t> Compromise:</a:t>
            </a:r>
            <a:r>
              <a:rPr lang="en" sz="1100">
                <a:solidFill>
                  <a:schemeClr val="dk1"/>
                </a:solidFill>
                <a:latin typeface="Inter"/>
                <a:ea typeface="Inter"/>
                <a:cs typeface="Inter"/>
                <a:sym typeface="Inter"/>
              </a:rPr>
              <a:t> The Southern States wanted more representation in Congress so even though enslaved people were seen as their property, white Southerners wanted them to count as a full person for </a:t>
            </a:r>
            <a:r>
              <a:rPr b="1" lang="en" sz="1100">
                <a:solidFill>
                  <a:srgbClr val="E95C3D"/>
                </a:solidFill>
                <a:latin typeface="Inter"/>
                <a:ea typeface="Inter"/>
                <a:cs typeface="Inter"/>
                <a:sym typeface="Inter"/>
              </a:rPr>
              <a:t>representation</a:t>
            </a:r>
            <a:r>
              <a:rPr lang="en" sz="1100">
                <a:solidFill>
                  <a:schemeClr val="dk1"/>
                </a:solidFill>
                <a:latin typeface="Inter"/>
                <a:ea typeface="Inter"/>
                <a:cs typeface="Inter"/>
                <a:sym typeface="Inter"/>
              </a:rPr>
              <a:t>. </a:t>
            </a:r>
            <a:endParaRPr sz="1100">
              <a:solidFill>
                <a:schemeClr val="dk1"/>
              </a:solidFill>
              <a:latin typeface="Inter"/>
              <a:ea typeface="Inter"/>
              <a:cs typeface="Inter"/>
              <a:sym typeface="Inter"/>
            </a:endParaRPr>
          </a:p>
        </p:txBody>
      </p:sp>
      <p:sp>
        <p:nvSpPr>
          <p:cNvPr id="121" name="Google Shape;121;p16"/>
          <p:cNvSpPr txBox="1"/>
          <p:nvPr/>
        </p:nvSpPr>
        <p:spPr>
          <a:xfrm>
            <a:off x="572088" y="7619038"/>
            <a:ext cx="3093300" cy="899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After deciding that there should be only </a:t>
            </a:r>
            <a:r>
              <a:rPr b="1" lang="en" sz="1100">
                <a:solidFill>
                  <a:srgbClr val="E95C3D"/>
                </a:solidFill>
                <a:latin typeface="Inter"/>
                <a:ea typeface="Inter"/>
                <a:cs typeface="Inter"/>
                <a:sym typeface="Inter"/>
              </a:rPr>
              <a:t>one</a:t>
            </a:r>
            <a:r>
              <a:rPr lang="en" sz="1100">
                <a:solidFill>
                  <a:schemeClr val="dk1"/>
                </a:solidFill>
                <a:latin typeface="Inter"/>
                <a:ea typeface="Inter"/>
                <a:cs typeface="Inter"/>
                <a:sym typeface="Inter"/>
              </a:rPr>
              <a:t> executive (the president) instead of </a:t>
            </a:r>
            <a:r>
              <a:rPr b="1" lang="en" sz="1100">
                <a:solidFill>
                  <a:srgbClr val="E95C3D"/>
                </a:solidFill>
                <a:latin typeface="Inter"/>
                <a:ea typeface="Inter"/>
                <a:cs typeface="Inter"/>
                <a:sym typeface="Inter"/>
              </a:rPr>
              <a:t>three</a:t>
            </a:r>
            <a:r>
              <a:rPr lang="en" sz="1100">
                <a:solidFill>
                  <a:schemeClr val="dk1"/>
                </a:solidFill>
                <a:latin typeface="Inter"/>
                <a:ea typeface="Inter"/>
                <a:cs typeface="Inter"/>
                <a:sym typeface="Inter"/>
              </a:rPr>
              <a:t>, the delegates at the convention then had to decide the election process.</a:t>
            </a:r>
            <a:endParaRPr sz="1100">
              <a:solidFill>
                <a:schemeClr val="dk1"/>
              </a:solidFill>
              <a:latin typeface="Inter"/>
              <a:ea typeface="Inter"/>
              <a:cs typeface="Inter"/>
              <a:sym typeface="Inter"/>
            </a:endParaRPr>
          </a:p>
        </p:txBody>
      </p:sp>
      <p:sp>
        <p:nvSpPr>
          <p:cNvPr id="122" name="Google Shape;122;p16"/>
          <p:cNvSpPr txBox="1"/>
          <p:nvPr/>
        </p:nvSpPr>
        <p:spPr>
          <a:xfrm>
            <a:off x="4067363" y="7619038"/>
            <a:ext cx="3093300" cy="899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debate was whether the president should be appointed by </a:t>
            </a:r>
            <a:r>
              <a:rPr b="1" lang="en" sz="1100">
                <a:solidFill>
                  <a:srgbClr val="E95C3D"/>
                </a:solidFill>
                <a:latin typeface="Inter"/>
                <a:ea typeface="Inter"/>
                <a:cs typeface="Inter"/>
                <a:sym typeface="Inter"/>
              </a:rPr>
              <a:t>Congress</a:t>
            </a:r>
            <a:r>
              <a:rPr lang="en" sz="1100">
                <a:solidFill>
                  <a:schemeClr val="dk1"/>
                </a:solidFill>
                <a:latin typeface="Inter"/>
                <a:ea typeface="Inter"/>
                <a:cs typeface="Inter"/>
                <a:sym typeface="Inter"/>
              </a:rPr>
              <a:t>, elected by the </a:t>
            </a:r>
            <a:r>
              <a:rPr b="1" lang="en" sz="1100">
                <a:solidFill>
                  <a:srgbClr val="E95C3D"/>
                </a:solidFill>
                <a:latin typeface="Inter"/>
                <a:ea typeface="Inter"/>
                <a:cs typeface="Inter"/>
                <a:sym typeface="Inter"/>
              </a:rPr>
              <a:t>people</a:t>
            </a:r>
            <a:r>
              <a:rPr lang="en" sz="1100">
                <a:solidFill>
                  <a:schemeClr val="dk1"/>
                </a:solidFill>
                <a:latin typeface="Inter"/>
                <a:ea typeface="Inter"/>
                <a:cs typeface="Inter"/>
                <a:sym typeface="Inter"/>
              </a:rPr>
              <a:t>, or by a specially chosen group of </a:t>
            </a:r>
            <a:r>
              <a:rPr b="1" lang="en" sz="1100">
                <a:solidFill>
                  <a:srgbClr val="E95C3D"/>
                </a:solidFill>
                <a:latin typeface="Inter"/>
                <a:ea typeface="Inter"/>
                <a:cs typeface="Inter"/>
                <a:sym typeface="Inter"/>
              </a:rPr>
              <a:t>electors</a:t>
            </a:r>
            <a:r>
              <a:rPr lang="en" sz="1100">
                <a:solidFill>
                  <a:schemeClr val="dk1"/>
                </a:solidFill>
                <a:latin typeface="Inter"/>
                <a:ea typeface="Inter"/>
                <a:cs typeface="Inter"/>
                <a:sym typeface="Inter"/>
              </a:rPr>
              <a:t>. They chose the latter.</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3" name="Google Shape;123;p16"/>
          <p:cNvSpPr txBox="1"/>
          <p:nvPr/>
        </p:nvSpPr>
        <p:spPr>
          <a:xfrm>
            <a:off x="595288" y="6423575"/>
            <a:ext cx="64176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Northerners did not want this because it would give the South more </a:t>
            </a:r>
            <a:r>
              <a:rPr b="1" lang="en" sz="1100">
                <a:solidFill>
                  <a:srgbClr val="E95C3D"/>
                </a:solidFill>
                <a:latin typeface="Inter"/>
                <a:ea typeface="Inter"/>
                <a:cs typeface="Inter"/>
                <a:sym typeface="Inter"/>
              </a:rPr>
              <a:t>power</a:t>
            </a:r>
            <a:r>
              <a:rPr lang="en" sz="1100">
                <a:solidFill>
                  <a:schemeClr val="dk1"/>
                </a:solidFill>
                <a:latin typeface="Inter"/>
                <a:ea typeface="Inter"/>
                <a:cs typeface="Inter"/>
                <a:sym typeface="Inter"/>
              </a:rPr>
              <a:t>. Eventually, they agreed to count </a:t>
            </a:r>
            <a:r>
              <a:rPr b="1" lang="en" sz="1100">
                <a:solidFill>
                  <a:srgbClr val="E95C3D"/>
                </a:solidFill>
                <a:latin typeface="Inter"/>
                <a:ea typeface="Inter"/>
                <a:cs typeface="Inter"/>
                <a:sym typeface="Inter"/>
              </a:rPr>
              <a:t>enslaved</a:t>
            </a:r>
            <a:r>
              <a:rPr lang="en" sz="1100">
                <a:solidFill>
                  <a:schemeClr val="dk1"/>
                </a:solidFill>
                <a:latin typeface="Inter"/>
                <a:ea typeface="Inter"/>
                <a:cs typeface="Inter"/>
                <a:sym typeface="Inter"/>
              </a:rPr>
              <a:t> people as 3/5 of a person with regards to representation.</a:t>
            </a:r>
            <a:endParaRPr sz="1100">
              <a:solidFill>
                <a:schemeClr val="dk1"/>
              </a:solidFill>
              <a:latin typeface="Inter"/>
              <a:ea typeface="Inter"/>
              <a:cs typeface="Inter"/>
              <a:sym typeface="Inter"/>
            </a:endParaRPr>
          </a:p>
        </p:txBody>
      </p:sp>
      <p:pic>
        <p:nvPicPr>
          <p:cNvPr id="124" name="Google Shape;124;p16" title="Significance@2x transparent.png"/>
          <p:cNvPicPr preferRelativeResize="0"/>
          <p:nvPr/>
        </p:nvPicPr>
        <p:blipFill>
          <a:blip r:embed="rId4">
            <a:alphaModFix/>
          </a:blip>
          <a:stretch>
            <a:fillRect/>
          </a:stretch>
        </p:blipFill>
        <p:spPr>
          <a:xfrm>
            <a:off x="1343750" y="2348525"/>
            <a:ext cx="801800" cy="801800"/>
          </a:xfrm>
          <a:prstGeom prst="rect">
            <a:avLst/>
          </a:prstGeom>
          <a:noFill/>
          <a:ln>
            <a:noFill/>
          </a:ln>
        </p:spPr>
      </p:pic>
      <p:pic>
        <p:nvPicPr>
          <p:cNvPr id="125" name="Google Shape;125;p16" title="Context@2x transparent.png"/>
          <p:cNvPicPr preferRelativeResize="0"/>
          <p:nvPr/>
        </p:nvPicPr>
        <p:blipFill>
          <a:blip r:embed="rId5">
            <a:alphaModFix/>
          </a:blip>
          <a:stretch>
            <a:fillRect/>
          </a:stretch>
        </p:blipFill>
        <p:spPr>
          <a:xfrm>
            <a:off x="5522525" y="2348516"/>
            <a:ext cx="801800" cy="801800"/>
          </a:xfrm>
          <a:prstGeom prst="rect">
            <a:avLst/>
          </a:prstGeom>
          <a:noFill/>
          <a:ln>
            <a:noFill/>
          </a:ln>
        </p:spPr>
      </p:pic>
      <p:pic>
        <p:nvPicPr>
          <p:cNvPr id="126" name="Google Shape;126;p16"/>
          <p:cNvPicPr preferRelativeResize="0"/>
          <p:nvPr/>
        </p:nvPicPr>
        <p:blipFill>
          <a:blip r:embed="rId6">
            <a:alphaModFix/>
          </a:blip>
          <a:stretch>
            <a:fillRect/>
          </a:stretch>
        </p:blipFill>
        <p:spPr>
          <a:xfrm>
            <a:off x="216272" y="110272"/>
            <a:ext cx="1056536" cy="438114"/>
          </a:xfrm>
          <a:prstGeom prst="rect">
            <a:avLst/>
          </a:prstGeom>
          <a:noFill/>
          <a:ln>
            <a:noFill/>
          </a:ln>
        </p:spPr>
      </p:pic>
      <p:sp>
        <p:nvSpPr>
          <p:cNvPr id="127" name="Google Shape;127;p16"/>
          <p:cNvSpPr txBox="1"/>
          <p:nvPr/>
        </p:nvSpPr>
        <p:spPr>
          <a:xfrm>
            <a:off x="3982263" y="3910600"/>
            <a:ext cx="3313800" cy="1507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Great Compromise: </a:t>
            </a:r>
            <a:r>
              <a:rPr lang="en" sz="1100">
                <a:solidFill>
                  <a:schemeClr val="dk1"/>
                </a:solidFill>
                <a:latin typeface="Inter"/>
                <a:ea typeface="Inter"/>
                <a:cs typeface="Inter"/>
                <a:sym typeface="Inter"/>
              </a:rPr>
              <a:t>Congress would be made up of two houses, the House of Representatives and the Senate. The House of </a:t>
            </a:r>
            <a:r>
              <a:rPr b="1" lang="en" sz="1100">
                <a:solidFill>
                  <a:srgbClr val="E95C3D"/>
                </a:solidFill>
                <a:latin typeface="Inter"/>
                <a:ea typeface="Inter"/>
                <a:cs typeface="Inter"/>
                <a:sym typeface="Inter"/>
              </a:rPr>
              <a:t>Representatives</a:t>
            </a:r>
            <a:r>
              <a:rPr lang="en" sz="1100">
                <a:solidFill>
                  <a:schemeClr val="dk1"/>
                </a:solidFill>
                <a:latin typeface="Inter"/>
                <a:ea typeface="Inter"/>
                <a:cs typeface="Inter"/>
                <a:sym typeface="Inter"/>
              </a:rPr>
              <a:t> would represent the people, and the number of representatives would be based on </a:t>
            </a:r>
            <a:r>
              <a:rPr b="1" lang="en" sz="1100">
                <a:solidFill>
                  <a:srgbClr val="E95C3D"/>
                </a:solidFill>
                <a:latin typeface="Inter"/>
                <a:ea typeface="Inter"/>
                <a:cs typeface="Inter"/>
                <a:sym typeface="Inter"/>
              </a:rPr>
              <a:t>population</a:t>
            </a:r>
            <a:r>
              <a:rPr lang="en" sz="1100">
                <a:solidFill>
                  <a:schemeClr val="dk1"/>
                </a:solidFill>
                <a:latin typeface="Inter"/>
                <a:ea typeface="Inter"/>
                <a:cs typeface="Inter"/>
                <a:sym typeface="Inter"/>
              </a:rPr>
              <a:t> size. The </a:t>
            </a:r>
            <a:r>
              <a:rPr b="1" lang="en" sz="1100">
                <a:solidFill>
                  <a:srgbClr val="E95C3D"/>
                </a:solidFill>
                <a:latin typeface="Inter"/>
                <a:ea typeface="Inter"/>
                <a:cs typeface="Inter"/>
                <a:sym typeface="Inter"/>
              </a:rPr>
              <a:t>Senate</a:t>
            </a:r>
            <a:r>
              <a:rPr lang="en" sz="1100">
                <a:solidFill>
                  <a:schemeClr val="dk1"/>
                </a:solidFill>
                <a:latin typeface="Inter"/>
                <a:ea typeface="Inter"/>
                <a:cs typeface="Inter"/>
                <a:sym typeface="Inter"/>
              </a:rPr>
              <a:t> would represent the states, and each state would have </a:t>
            </a:r>
            <a:r>
              <a:rPr b="1" lang="en" sz="1100">
                <a:solidFill>
                  <a:srgbClr val="E95C3D"/>
                </a:solidFill>
                <a:latin typeface="Inter"/>
                <a:ea typeface="Inter"/>
                <a:cs typeface="Inter"/>
                <a:sym typeface="Inter"/>
              </a:rPr>
              <a:t>two</a:t>
            </a:r>
            <a:r>
              <a:rPr lang="en" sz="1100">
                <a:solidFill>
                  <a:schemeClr val="dk1"/>
                </a:solidFill>
                <a:latin typeface="Inter"/>
                <a:ea typeface="Inter"/>
                <a:cs typeface="Inter"/>
                <a:sym typeface="Inter"/>
              </a:rPr>
              <a:t> senators.</a:t>
            </a:r>
            <a:endParaRPr sz="1100">
              <a:solidFill>
                <a:schemeClr val="dk1"/>
              </a:solidFill>
              <a:latin typeface="Inter"/>
              <a:ea typeface="Inter"/>
              <a:cs typeface="Inter"/>
              <a:sym typeface="Inter"/>
            </a:endParaRPr>
          </a:p>
        </p:txBody>
      </p:sp>
      <p:sp>
        <p:nvSpPr>
          <p:cNvPr id="128" name="Google Shape;128;p16"/>
          <p:cNvSpPr txBox="1"/>
          <p:nvPr/>
        </p:nvSpPr>
        <p:spPr>
          <a:xfrm>
            <a:off x="2414363" y="7126950"/>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Electing the </a:t>
            </a:r>
            <a:r>
              <a:rPr b="1" lang="en" sz="1200">
                <a:solidFill>
                  <a:srgbClr val="E95C3D"/>
                </a:solidFill>
                <a:latin typeface="Inter"/>
                <a:ea typeface="Inter"/>
                <a:cs typeface="Inter"/>
                <a:sym typeface="Inter"/>
              </a:rPr>
              <a:t>Executive</a:t>
            </a:r>
            <a:r>
              <a:rPr b="1" lang="en" sz="1200">
                <a:solidFill>
                  <a:schemeClr val="dk1"/>
                </a:solidFill>
                <a:latin typeface="Inter"/>
                <a:ea typeface="Inter"/>
                <a:cs typeface="Inter"/>
                <a:sym typeface="Inter"/>
              </a:rPr>
              <a:t> Office</a:t>
            </a:r>
            <a:endParaRPr b="1" sz="1200">
              <a:solidFill>
                <a:schemeClr val="dk1"/>
              </a:solidFill>
              <a:latin typeface="Inter"/>
              <a:ea typeface="Inter"/>
              <a:cs typeface="Inter"/>
              <a:sym typeface="Inter"/>
            </a:endParaRPr>
          </a:p>
        </p:txBody>
      </p:sp>
      <p:sp>
        <p:nvSpPr>
          <p:cNvPr id="129" name="Google Shape;129;p16"/>
          <p:cNvSpPr txBox="1"/>
          <p:nvPr/>
        </p:nvSpPr>
        <p:spPr>
          <a:xfrm>
            <a:off x="851974" y="8646900"/>
            <a:ext cx="60288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b="1" lang="en" sz="1100">
                <a:solidFill>
                  <a:schemeClr val="dk1"/>
                </a:solidFill>
                <a:latin typeface="Inter"/>
                <a:ea typeface="Inter"/>
                <a:cs typeface="Inter"/>
                <a:sym typeface="Inter"/>
              </a:rPr>
              <a:t>The Electoral </a:t>
            </a:r>
            <a:r>
              <a:rPr b="1" lang="en" sz="1100">
                <a:solidFill>
                  <a:srgbClr val="E95C3D"/>
                </a:solidFill>
                <a:latin typeface="Inter"/>
                <a:ea typeface="Inter"/>
                <a:cs typeface="Inter"/>
                <a:sym typeface="Inter"/>
              </a:rPr>
              <a:t>College</a:t>
            </a:r>
            <a:r>
              <a:rPr b="1" lang="en" sz="1100">
                <a:solidFill>
                  <a:schemeClr val="dk1"/>
                </a:solidFill>
                <a:latin typeface="Inter"/>
                <a:ea typeface="Inter"/>
                <a:cs typeface="Inter"/>
                <a:sym typeface="Inter"/>
              </a:rPr>
              <a:t>:</a:t>
            </a:r>
            <a:r>
              <a:rPr lang="en" sz="1100">
                <a:solidFill>
                  <a:schemeClr val="dk1"/>
                </a:solidFill>
                <a:latin typeface="Inter"/>
                <a:ea typeface="Inter"/>
                <a:cs typeface="Inter"/>
                <a:sym typeface="Inter"/>
              </a:rPr>
              <a:t> In a presidential election, voters in each state choose a group of electors. These electors promise to </a:t>
            </a:r>
            <a:r>
              <a:rPr b="1" lang="en" sz="1100">
                <a:solidFill>
                  <a:srgbClr val="E95C3D"/>
                </a:solidFill>
                <a:latin typeface="Inter"/>
                <a:ea typeface="Inter"/>
                <a:cs typeface="Inter"/>
                <a:sym typeface="Inter"/>
              </a:rPr>
              <a:t>vote</a:t>
            </a:r>
            <a:r>
              <a:rPr lang="en" sz="1100">
                <a:solidFill>
                  <a:schemeClr val="dk1"/>
                </a:solidFill>
                <a:latin typeface="Inter"/>
                <a:ea typeface="Inter"/>
                <a:cs typeface="Inter"/>
                <a:sym typeface="Inter"/>
              </a:rPr>
              <a:t> for a certain candidate. The candidate who gets the most </a:t>
            </a:r>
            <a:r>
              <a:rPr b="1" lang="en" sz="1100">
                <a:solidFill>
                  <a:srgbClr val="E95C3D"/>
                </a:solidFill>
                <a:latin typeface="Inter"/>
                <a:ea typeface="Inter"/>
                <a:cs typeface="Inter"/>
                <a:sym typeface="Inter"/>
              </a:rPr>
              <a:t>electoral votes</a:t>
            </a:r>
            <a:r>
              <a:rPr lang="en" sz="1100">
                <a:solidFill>
                  <a:schemeClr val="dk1"/>
                </a:solidFill>
                <a:latin typeface="Inter"/>
                <a:ea typeface="Inter"/>
                <a:cs typeface="Inter"/>
                <a:sym typeface="Inter"/>
              </a:rPr>
              <a:t> across the country becomes the president.</a:t>
            </a:r>
            <a:endParaRPr sz="1100">
              <a:solidFill>
                <a:schemeClr val="dk1"/>
              </a:solidFill>
              <a:latin typeface="Inter"/>
              <a:ea typeface="Inter"/>
              <a:cs typeface="Inter"/>
              <a:sym typeface="Inter"/>
            </a:endParaRPr>
          </a:p>
        </p:txBody>
      </p:sp>
      <p:cxnSp>
        <p:nvCxnSpPr>
          <p:cNvPr id="130" name="Google Shape;130;p16"/>
          <p:cNvCxnSpPr/>
          <p:nvPr/>
        </p:nvCxnSpPr>
        <p:spPr>
          <a:xfrm>
            <a:off x="3682638" y="4215925"/>
            <a:ext cx="301500" cy="444600"/>
          </a:xfrm>
          <a:prstGeom prst="straightConnector1">
            <a:avLst/>
          </a:prstGeom>
          <a:noFill/>
          <a:ln cap="flat" cmpd="sng" w="9525">
            <a:solidFill>
              <a:schemeClr val="dk1"/>
            </a:solidFill>
            <a:prstDash val="solid"/>
            <a:round/>
            <a:headEnd len="med" w="med" type="none"/>
            <a:tailEnd len="med" w="med" type="triangle"/>
          </a:ln>
        </p:spPr>
      </p:cxnSp>
      <p:cxnSp>
        <p:nvCxnSpPr>
          <p:cNvPr id="131" name="Google Shape;131;p16"/>
          <p:cNvCxnSpPr>
            <a:stCxn id="119" idx="3"/>
            <a:endCxn id="127" idx="1"/>
          </p:cNvCxnSpPr>
          <p:nvPr/>
        </p:nvCxnSpPr>
        <p:spPr>
          <a:xfrm flipH="1" rot="10800000">
            <a:off x="3685863" y="4664051"/>
            <a:ext cx="296400" cy="398400"/>
          </a:xfrm>
          <a:prstGeom prst="straightConnector1">
            <a:avLst/>
          </a:prstGeom>
          <a:noFill/>
          <a:ln cap="flat" cmpd="sng" w="9525">
            <a:solidFill>
              <a:schemeClr val="dk1"/>
            </a:solidFill>
            <a:prstDash val="solid"/>
            <a:round/>
            <a:headEnd len="med" w="med" type="non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